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375" r:id="rId4"/>
    <p:sldId id="384" r:id="rId5"/>
    <p:sldId id="385" r:id="rId6"/>
    <p:sldId id="389" r:id="rId7"/>
    <p:sldId id="386" r:id="rId8"/>
    <p:sldId id="390" r:id="rId9"/>
    <p:sldId id="387" r:id="rId10"/>
    <p:sldId id="391" r:id="rId11"/>
    <p:sldId id="388" r:id="rId12"/>
    <p:sldId id="392" r:id="rId13"/>
    <p:sldId id="393" r:id="rId14"/>
    <p:sldId id="394" r:id="rId15"/>
    <p:sldId id="395" r:id="rId16"/>
    <p:sldId id="396" r:id="rId17"/>
    <p:sldId id="397" r:id="rId18"/>
    <p:sldId id="399" r:id="rId19"/>
    <p:sldId id="400" r:id="rId20"/>
    <p:sldId id="401" r:id="rId21"/>
    <p:sldId id="408" r:id="rId22"/>
    <p:sldId id="409" r:id="rId23"/>
    <p:sldId id="410" r:id="rId24"/>
    <p:sldId id="411" r:id="rId25"/>
    <p:sldId id="402" r:id="rId26"/>
    <p:sldId id="403" r:id="rId27"/>
    <p:sldId id="404" r:id="rId28"/>
    <p:sldId id="406" r:id="rId29"/>
    <p:sldId id="407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053" autoAdjust="0"/>
    <p:restoredTop sz="94660"/>
  </p:normalViewPr>
  <p:slideViewPr>
    <p:cSldViewPr snapToGrid="0">
      <p:cViewPr varScale="1">
        <p:scale>
          <a:sx n="80" d="100"/>
          <a:sy n="80" d="100"/>
        </p:scale>
        <p:origin x="456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648070-A741-4A36-A920-3E86D56443F5}" type="datetimeFigureOut">
              <a:rPr lang="nl-NL" smtClean="0"/>
              <a:t>18-5-2018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98ADB-6AEC-4F5A-AB55-D2CF9FE721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3229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Beste </a:t>
            </a:r>
            <a:r>
              <a:rPr lang="nl-NL" dirty="0" err="1" smtClean="0"/>
              <a:t>ath</a:t>
            </a:r>
            <a:r>
              <a:rPr lang="nl-NL" dirty="0" smtClean="0"/>
              <a:t> 4.	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5101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r="56146" b="70243"/>
          <a:stretch/>
        </p:blipFill>
        <p:spPr>
          <a:xfrm>
            <a:off x="0" y="0"/>
            <a:ext cx="5346700" cy="12192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r="55834" b="60944"/>
          <a:stretch/>
        </p:blipFill>
        <p:spPr>
          <a:xfrm>
            <a:off x="0" y="0"/>
            <a:ext cx="5384800" cy="160020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r="55625" b="53194"/>
          <a:stretch/>
        </p:blipFill>
        <p:spPr>
          <a:xfrm>
            <a:off x="0" y="0"/>
            <a:ext cx="5410200" cy="191770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r="55834" b="44825"/>
          <a:stretch/>
        </p:blipFill>
        <p:spPr>
          <a:xfrm>
            <a:off x="0" y="0"/>
            <a:ext cx="5384800" cy="226060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r="56146" b="35216"/>
          <a:stretch/>
        </p:blipFill>
        <p:spPr>
          <a:xfrm>
            <a:off x="0" y="0"/>
            <a:ext cx="5346700" cy="2654300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69003"/>
          <a:stretch/>
        </p:blipFill>
        <p:spPr>
          <a:xfrm>
            <a:off x="0" y="0"/>
            <a:ext cx="12192000" cy="1270000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60944"/>
          <a:stretch/>
        </p:blipFill>
        <p:spPr>
          <a:xfrm>
            <a:off x="0" y="0"/>
            <a:ext cx="12192000" cy="1600200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b="52265"/>
          <a:stretch/>
        </p:blipFill>
        <p:spPr>
          <a:xfrm>
            <a:off x="0" y="0"/>
            <a:ext cx="12192000" cy="1955800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b="34906"/>
          <a:stretch/>
        </p:blipFill>
        <p:spPr>
          <a:xfrm>
            <a:off x="0" y="0"/>
            <a:ext cx="12192000" cy="2667000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 rotWithShape="1">
          <a:blip r:embed="rId2"/>
          <a:srcRect b="25297"/>
          <a:stretch/>
        </p:blipFill>
        <p:spPr>
          <a:xfrm>
            <a:off x="0" y="0"/>
            <a:ext cx="12192000" cy="306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006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Maak opgave 62.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91605" y="2150646"/>
            <a:ext cx="4384063" cy="3699298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10 minuten de tijd.</a:t>
            </a:r>
          </a:p>
          <a:p>
            <a:r>
              <a:rPr lang="nl-NL" sz="2500" dirty="0" smtClean="0"/>
              <a:t>Stof voor vandaag is t/m 62). Eerder klaar ga alvast verder! Want alles wat niet af komt wordt huiswerk.</a:t>
            </a:r>
          </a:p>
        </p:txBody>
      </p:sp>
      <p:sp>
        <p:nvSpPr>
          <p:cNvPr id="4" name="Ovaal 3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666705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666705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666705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666705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666705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666704" y="196917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666704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666703" y="196916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666701" y="196916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666701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63876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3798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05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1703"/>
          <a:stretch/>
        </p:blipFill>
        <p:spPr>
          <a:xfrm>
            <a:off x="0" y="0"/>
            <a:ext cx="11226800" cy="19431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45071"/>
          <a:stretch/>
        </p:blipFill>
        <p:spPr>
          <a:xfrm>
            <a:off x="0" y="0"/>
            <a:ext cx="11226800" cy="377190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18254"/>
          <a:stretch/>
        </p:blipFill>
        <p:spPr>
          <a:xfrm>
            <a:off x="0" y="0"/>
            <a:ext cx="11226800" cy="561340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226800" cy="6866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255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r="49375" b="71587"/>
          <a:stretch/>
        </p:blipFill>
        <p:spPr>
          <a:xfrm>
            <a:off x="0" y="-1"/>
            <a:ext cx="6172200" cy="901701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r="49375" b="61182"/>
          <a:stretch/>
        </p:blipFill>
        <p:spPr>
          <a:xfrm>
            <a:off x="0" y="-1"/>
            <a:ext cx="6172200" cy="1231901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r="48958" b="48776"/>
          <a:stretch/>
        </p:blipFill>
        <p:spPr>
          <a:xfrm>
            <a:off x="0" y="-1"/>
            <a:ext cx="6223000" cy="162560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r="48854" b="36371"/>
          <a:stretch/>
        </p:blipFill>
        <p:spPr>
          <a:xfrm>
            <a:off x="0" y="-1"/>
            <a:ext cx="6235700" cy="2019301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r="49271" b="25165"/>
          <a:stretch/>
        </p:blipFill>
        <p:spPr>
          <a:xfrm>
            <a:off x="0" y="-1"/>
            <a:ext cx="6184900" cy="2374901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t="-1" r="48958" b="354"/>
          <a:stretch/>
        </p:blipFill>
        <p:spPr>
          <a:xfrm>
            <a:off x="0" y="-1"/>
            <a:ext cx="6223000" cy="3162301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72787"/>
          <a:stretch/>
        </p:blipFill>
        <p:spPr>
          <a:xfrm>
            <a:off x="0" y="-1"/>
            <a:ext cx="12192000" cy="863601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b="58781"/>
          <a:stretch/>
        </p:blipFill>
        <p:spPr>
          <a:xfrm>
            <a:off x="0" y="-1"/>
            <a:ext cx="12192000" cy="1308101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b="47976"/>
          <a:stretch/>
        </p:blipFill>
        <p:spPr>
          <a:xfrm>
            <a:off x="0" y="-1"/>
            <a:ext cx="12192000" cy="1651001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 rotWithShape="1">
          <a:blip r:embed="rId2"/>
          <a:srcRect b="26366"/>
          <a:stretch/>
        </p:blipFill>
        <p:spPr>
          <a:xfrm>
            <a:off x="0" y="-1"/>
            <a:ext cx="12192000" cy="2336801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3173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825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2: van ontvangsten en uitgaven naar baten en lasten. (63 </a:t>
            </a:r>
            <a:r>
              <a:rPr lang="nl-NL" dirty="0" err="1" smtClean="0"/>
              <a:t>tm</a:t>
            </a:r>
            <a:r>
              <a:rPr lang="nl-NL" dirty="0" smtClean="0"/>
              <a:t> 65)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Diverse baten/ontvangsten hebben onderlinge relaties.</a:t>
            </a:r>
          </a:p>
          <a:p>
            <a:r>
              <a:rPr lang="nl-NL" sz="2500" dirty="0" smtClean="0"/>
              <a:t>Denk aan: subsidie baten en subsidie ontvangsten.</a:t>
            </a:r>
          </a:p>
          <a:p>
            <a:r>
              <a:rPr lang="nl-NL" sz="2500" dirty="0" smtClean="0"/>
              <a:t>Soms is er ook geen relatie:</a:t>
            </a:r>
          </a:p>
          <a:p>
            <a:r>
              <a:rPr lang="nl-NL" sz="2500" dirty="0" smtClean="0"/>
              <a:t>Denk aan, afschrijvingen (wel lasten geen uitgaven)</a:t>
            </a:r>
          </a:p>
          <a:p>
            <a:r>
              <a:rPr lang="nl-NL" sz="2500" dirty="0" smtClean="0"/>
              <a:t>Of denk aan, aflossing (wel uitgaven geen ontvangsten)</a:t>
            </a:r>
          </a:p>
          <a:p>
            <a:r>
              <a:rPr lang="nl-NL" sz="2500" dirty="0" smtClean="0"/>
              <a:t>Maar ook,</a:t>
            </a:r>
          </a:p>
          <a:p>
            <a:r>
              <a:rPr lang="nl-NL" sz="2500" dirty="0" smtClean="0"/>
              <a:t>Geld lenen (wel ontvangsten, geen baten)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07297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Maak opgave 63.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91605" y="2150646"/>
            <a:ext cx="4384063" cy="3699298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10 minuten de tijd.</a:t>
            </a:r>
          </a:p>
        </p:txBody>
      </p:sp>
      <p:sp>
        <p:nvSpPr>
          <p:cNvPr id="4" name="Ovaal 3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666705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666705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666705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666705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666705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666704" y="196917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666704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666703" y="196916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666701" y="196916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666701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47217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4708"/>
          <a:stretch/>
        </p:blipFill>
        <p:spPr>
          <a:xfrm>
            <a:off x="0" y="0"/>
            <a:ext cx="12192000" cy="9906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79218"/>
          <a:stretch/>
        </p:blipFill>
        <p:spPr>
          <a:xfrm>
            <a:off x="0" y="0"/>
            <a:ext cx="12192000" cy="134620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r="54375" b="67651"/>
          <a:stretch/>
        </p:blipFill>
        <p:spPr>
          <a:xfrm>
            <a:off x="0" y="0"/>
            <a:ext cx="5562600" cy="209550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r="54375" b="61965"/>
          <a:stretch/>
        </p:blipFill>
        <p:spPr>
          <a:xfrm>
            <a:off x="0" y="0"/>
            <a:ext cx="5562600" cy="246380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r="54583" b="56280"/>
          <a:stretch/>
        </p:blipFill>
        <p:spPr>
          <a:xfrm>
            <a:off x="0" y="0"/>
            <a:ext cx="5537200" cy="2832100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r="54375" b="50006"/>
          <a:stretch/>
        </p:blipFill>
        <p:spPr>
          <a:xfrm>
            <a:off x="0" y="0"/>
            <a:ext cx="5562600" cy="3238500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68239"/>
          <a:stretch/>
        </p:blipFill>
        <p:spPr>
          <a:xfrm>
            <a:off x="0" y="0"/>
            <a:ext cx="12192000" cy="2057400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b="62749"/>
          <a:stretch/>
        </p:blipFill>
        <p:spPr>
          <a:xfrm>
            <a:off x="0" y="0"/>
            <a:ext cx="12192000" cy="2413000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b="56280"/>
          <a:stretch/>
        </p:blipFill>
        <p:spPr>
          <a:xfrm>
            <a:off x="0" y="0"/>
            <a:ext cx="12192000" cy="2832100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 rotWithShape="1">
          <a:blip r:embed="rId2"/>
          <a:srcRect b="51182"/>
          <a:stretch/>
        </p:blipFill>
        <p:spPr>
          <a:xfrm>
            <a:off x="0" y="0"/>
            <a:ext cx="12192000" cy="3162300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 rotWithShape="1">
          <a:blip r:embed="rId2"/>
          <a:srcRect b="45693"/>
          <a:stretch/>
        </p:blipFill>
        <p:spPr>
          <a:xfrm>
            <a:off x="0" y="0"/>
            <a:ext cx="12192000" cy="3517900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 rotWithShape="1">
          <a:blip r:embed="rId2"/>
          <a:srcRect b="38047"/>
          <a:stretch/>
        </p:blipFill>
        <p:spPr>
          <a:xfrm>
            <a:off x="0" y="0"/>
            <a:ext cx="12192000" cy="4013200"/>
          </a:xfrm>
          <a:prstGeom prst="rect">
            <a:avLst/>
          </a:prstGeom>
        </p:spPr>
      </p:pic>
      <p:pic>
        <p:nvPicPr>
          <p:cNvPr id="16" name="Afbeelding 15"/>
          <p:cNvPicPr>
            <a:picLocks noChangeAspect="1"/>
          </p:cNvPicPr>
          <p:nvPr/>
        </p:nvPicPr>
        <p:blipFill rotWithShape="1">
          <a:blip r:embed="rId2"/>
          <a:srcRect r="53854" b="26872"/>
          <a:stretch/>
        </p:blipFill>
        <p:spPr>
          <a:xfrm>
            <a:off x="0" y="0"/>
            <a:ext cx="5626100" cy="4737100"/>
          </a:xfrm>
          <a:prstGeom prst="rect">
            <a:avLst/>
          </a:prstGeom>
        </p:spPr>
      </p:pic>
      <p:pic>
        <p:nvPicPr>
          <p:cNvPr id="17" name="Afbeelding 16"/>
          <p:cNvPicPr>
            <a:picLocks noChangeAspect="1"/>
          </p:cNvPicPr>
          <p:nvPr/>
        </p:nvPicPr>
        <p:blipFill rotWithShape="1">
          <a:blip r:embed="rId2"/>
          <a:srcRect r="54063" b="20401"/>
          <a:stretch/>
        </p:blipFill>
        <p:spPr>
          <a:xfrm>
            <a:off x="0" y="0"/>
            <a:ext cx="5600700" cy="5156200"/>
          </a:xfrm>
          <a:prstGeom prst="rect">
            <a:avLst/>
          </a:prstGeom>
        </p:spPr>
      </p:pic>
      <p:pic>
        <p:nvPicPr>
          <p:cNvPr id="18" name="Afbeelding 17"/>
          <p:cNvPicPr>
            <a:picLocks noChangeAspect="1"/>
          </p:cNvPicPr>
          <p:nvPr/>
        </p:nvPicPr>
        <p:blipFill rotWithShape="1">
          <a:blip r:embed="rId2"/>
          <a:srcRect r="54271" b="15304"/>
          <a:stretch/>
        </p:blipFill>
        <p:spPr>
          <a:xfrm>
            <a:off x="0" y="0"/>
            <a:ext cx="5575300" cy="5486400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 rotWithShape="1">
          <a:blip r:embed="rId2"/>
          <a:srcRect r="54167" b="8834"/>
          <a:stretch/>
        </p:blipFill>
        <p:spPr>
          <a:xfrm>
            <a:off x="0" y="0"/>
            <a:ext cx="5588000" cy="5905500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 rotWithShape="1">
          <a:blip r:embed="rId2"/>
          <a:srcRect b="26087"/>
          <a:stretch/>
        </p:blipFill>
        <p:spPr>
          <a:xfrm>
            <a:off x="0" y="0"/>
            <a:ext cx="12192000" cy="4787900"/>
          </a:xfrm>
          <a:prstGeom prst="rect">
            <a:avLst/>
          </a:prstGeom>
        </p:spPr>
      </p:pic>
      <p:pic>
        <p:nvPicPr>
          <p:cNvPr id="21" name="Afbeelding 20"/>
          <p:cNvPicPr>
            <a:picLocks noChangeAspect="1"/>
          </p:cNvPicPr>
          <p:nvPr/>
        </p:nvPicPr>
        <p:blipFill rotWithShape="1">
          <a:blip r:embed="rId2"/>
          <a:srcRect b="8639"/>
          <a:stretch/>
        </p:blipFill>
        <p:spPr>
          <a:xfrm>
            <a:off x="0" y="0"/>
            <a:ext cx="12192000" cy="5918200"/>
          </a:xfrm>
          <a:prstGeom prst="rect">
            <a:avLst/>
          </a:prstGeom>
        </p:spPr>
      </p:pic>
      <p:pic>
        <p:nvPicPr>
          <p:cNvPr id="22" name="Afbeelding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477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438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Maak opgave 64 en 65.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91605" y="2150646"/>
            <a:ext cx="4384063" cy="3699298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10 minuten de tijd.</a:t>
            </a:r>
          </a:p>
          <a:p>
            <a:r>
              <a:rPr lang="nl-NL" sz="2500" dirty="0" smtClean="0"/>
              <a:t>Lees zelfstandig de bijbehorende tekst.</a:t>
            </a:r>
          </a:p>
        </p:txBody>
      </p:sp>
      <p:sp>
        <p:nvSpPr>
          <p:cNvPr id="4" name="Ovaal 3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666705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666705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666705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666705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666705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666704" y="196917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666704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666703" y="196916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666701" y="196916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666701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1951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54861"/>
          <a:stretch/>
        </p:blipFill>
        <p:spPr>
          <a:xfrm>
            <a:off x="0" y="0"/>
            <a:ext cx="12192000" cy="13208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28385"/>
          <a:stretch/>
        </p:blipFill>
        <p:spPr>
          <a:xfrm>
            <a:off x="0" y="0"/>
            <a:ext cx="12192000" cy="209550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2926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883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Programma aankomende 2 lessen	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47234" y="1500189"/>
            <a:ext cx="8596668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Les 1: oefen/oefenen/</a:t>
            </a:r>
            <a:r>
              <a:rPr lang="nl-NL" sz="2500" dirty="0" err="1" smtClean="0"/>
              <a:t>oefenenen</a:t>
            </a:r>
            <a:r>
              <a:rPr lang="nl-NL" sz="2500" dirty="0" smtClean="0"/>
              <a:t> met balansen/periodetoerekeningsstelsel.</a:t>
            </a:r>
            <a:r>
              <a:rPr lang="nl-NL" sz="2500" dirty="0"/>
              <a:t> </a:t>
            </a:r>
            <a:r>
              <a:rPr lang="nl-NL" sz="2500" dirty="0" smtClean="0"/>
              <a:t>(opg. 59 t/m 62)</a:t>
            </a:r>
          </a:p>
        </p:txBody>
      </p:sp>
    </p:spTree>
    <p:extLst>
      <p:ext uri="{BB962C8B-B14F-4D97-AF65-F5344CB8AC3E}">
        <p14:creationId xmlns:p14="http://schemas.microsoft.com/office/powerpoint/2010/main" val="113587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hoe maken van de ontvangsten/balansen </a:t>
            </a:r>
            <a:r>
              <a:rPr lang="nl-NL" dirty="0" smtClean="0">
                <a:sym typeface="Wingdings" panose="05000000000000000000" pitchFamily="2" charset="2"/>
              </a:rPr>
              <a:t> baten en lasten.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1562100"/>
            <a:ext cx="10325100" cy="4479263"/>
          </a:xfrm>
        </p:spPr>
        <p:txBody>
          <a:bodyPr>
            <a:noAutofit/>
          </a:bodyPr>
          <a:lstStyle/>
          <a:p>
            <a:r>
              <a:rPr lang="nl-NL" sz="2500" dirty="0" smtClean="0"/>
              <a:t>We hebben dit jaar 5000 euro ontvangen aan subsidie?</a:t>
            </a:r>
          </a:p>
          <a:p>
            <a:r>
              <a:rPr lang="nl-NL" sz="2500" dirty="0" smtClean="0"/>
              <a:t>Mogen we stellen dat de subsidieopbrengst 5000 euro is?</a:t>
            </a:r>
            <a:endParaRPr lang="nl-NL" sz="2500" dirty="0"/>
          </a:p>
          <a:p>
            <a:r>
              <a:rPr lang="nl-NL" sz="2500" dirty="0" err="1" smtClean="0"/>
              <a:t>Nope</a:t>
            </a:r>
            <a:r>
              <a:rPr lang="nl-NL" sz="2500" dirty="0" smtClean="0"/>
              <a:t>!</a:t>
            </a:r>
          </a:p>
          <a:p>
            <a:r>
              <a:rPr lang="nl-NL" sz="2500" dirty="0" smtClean="0"/>
              <a:t>Stel we hebben op de begin balans: Te vorderen contributie 300.</a:t>
            </a:r>
          </a:p>
          <a:p>
            <a:r>
              <a:rPr lang="nl-NL" sz="2500" dirty="0" smtClean="0"/>
              <a:t>Dat betekend: 300 euro wat we ontvangen aankomend jaar, zijn baten van het vorige jaar.</a:t>
            </a:r>
          </a:p>
          <a:p>
            <a:r>
              <a:rPr lang="nl-NL" sz="2500" dirty="0" smtClean="0"/>
              <a:t>In dit geval zou 5000 – 300 = 4700 baten van vorige jaar zijn.</a:t>
            </a:r>
          </a:p>
          <a:p>
            <a:r>
              <a:rPr lang="nl-NL" sz="2500" dirty="0" smtClean="0"/>
              <a:t>Stel op de eindbalans staat: nog te ontvangen contributie:</a:t>
            </a:r>
            <a:r>
              <a:rPr lang="nl-NL" sz="2500" dirty="0"/>
              <a:t> </a:t>
            </a:r>
            <a:r>
              <a:rPr lang="nl-NL" sz="2500" dirty="0" smtClean="0"/>
              <a:t>500 euro</a:t>
            </a:r>
          </a:p>
          <a:p>
            <a:r>
              <a:rPr lang="nl-NL" sz="2500" dirty="0" smtClean="0"/>
              <a:t>Dat betekend: we hebben 500 euro minder ontvangen dan we hadden moeten ontvangen.</a:t>
            </a:r>
          </a:p>
          <a:p>
            <a:r>
              <a:rPr lang="nl-NL" sz="2500" dirty="0" smtClean="0"/>
              <a:t>Dan waren de baten 4700 + 500 = 5200 geweest.</a:t>
            </a:r>
          </a:p>
        </p:txBody>
      </p:sp>
    </p:spTree>
    <p:extLst>
      <p:ext uri="{BB962C8B-B14F-4D97-AF65-F5344CB8AC3E}">
        <p14:creationId xmlns:p14="http://schemas.microsoft.com/office/powerpoint/2010/main" val="3606049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 gaan nu kijken naar overlopende posten: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1000" y="1930401"/>
            <a:ext cx="8893002" cy="4110962"/>
          </a:xfrm>
        </p:spPr>
        <p:txBody>
          <a:bodyPr>
            <a:normAutofit fontScale="92500" lnSpcReduction="10000"/>
          </a:bodyPr>
          <a:lstStyle/>
          <a:p>
            <a:r>
              <a:rPr lang="nl-NL" sz="2500" dirty="0" smtClean="0"/>
              <a:t>We gaan aan de hand hiervan regels opstellen, ik adviseer deze over te nemen.</a:t>
            </a:r>
          </a:p>
          <a:p>
            <a:r>
              <a:rPr lang="nl-NL" sz="2500" dirty="0" smtClean="0"/>
              <a:t>We hadden al:</a:t>
            </a:r>
          </a:p>
          <a:p>
            <a:r>
              <a:rPr lang="nl-NL" sz="2500" dirty="0" smtClean="0"/>
              <a:t>Baten = ontvangsten. </a:t>
            </a:r>
          </a:p>
          <a:p>
            <a:r>
              <a:rPr lang="nl-NL" sz="2500" dirty="0" smtClean="0"/>
              <a:t>Stel nu dat we op de beginbalans hebben: nog te ontvangen bedragen.</a:t>
            </a:r>
          </a:p>
          <a:p>
            <a:r>
              <a:rPr lang="nl-NL" sz="2500" dirty="0" smtClean="0"/>
              <a:t>En gedeelte wat we dus gaan ontvangen deze periode, zijn geen baten van deze periode, maar baten van vorige periode.</a:t>
            </a:r>
          </a:p>
          <a:p>
            <a:r>
              <a:rPr lang="nl-NL" sz="2500" dirty="0" smtClean="0"/>
              <a:t>Dit creëert de regel:</a:t>
            </a:r>
          </a:p>
          <a:p>
            <a:r>
              <a:rPr lang="nl-NL" sz="2500" dirty="0" smtClean="0"/>
              <a:t>Baten = ontvangsten – nog te ontvangen bedragen begin balans.</a:t>
            </a:r>
          </a:p>
          <a:p>
            <a:endParaRPr lang="nl-NL" sz="2500" dirty="0" smtClean="0"/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040510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 gaan nu kijken naar overlopende posten: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1000" y="1930401"/>
            <a:ext cx="8893002" cy="4110962"/>
          </a:xfrm>
        </p:spPr>
        <p:txBody>
          <a:bodyPr>
            <a:normAutofit fontScale="92500" lnSpcReduction="10000"/>
          </a:bodyPr>
          <a:lstStyle/>
          <a:p>
            <a:r>
              <a:rPr lang="nl-NL" sz="2500" dirty="0" smtClean="0"/>
              <a:t>We hadden al:</a:t>
            </a:r>
          </a:p>
          <a:p>
            <a:r>
              <a:rPr lang="nl-NL" sz="2500" dirty="0" smtClean="0"/>
              <a:t>Baten = ontvangsten – nog te ontvangen bedragen begin balans.</a:t>
            </a:r>
          </a:p>
          <a:p>
            <a:r>
              <a:rPr lang="nl-NL" sz="2500" dirty="0" smtClean="0"/>
              <a:t>Stel nu dat we op de beginbalans hebben: vooruit ontvangen bedragen.</a:t>
            </a:r>
          </a:p>
          <a:p>
            <a:r>
              <a:rPr lang="nl-NL" sz="2500" dirty="0" smtClean="0"/>
              <a:t>We hebben dus vorige jaar al geld ontvangen, die eigenlijk bij de baten van dit jaar horen. Dit geld moeten we wel bij de baten van dit jaar tellen.</a:t>
            </a:r>
          </a:p>
          <a:p>
            <a:r>
              <a:rPr lang="nl-NL" sz="2500" dirty="0" smtClean="0"/>
              <a:t>Dit creëert de regel:</a:t>
            </a:r>
          </a:p>
          <a:p>
            <a:r>
              <a:rPr lang="nl-NL" sz="2500" dirty="0" smtClean="0"/>
              <a:t>Baten = ontvangsten – nog te ontvangen bedragen begin balans + vooruit ontvangen bedragen begin balans. </a:t>
            </a:r>
          </a:p>
          <a:p>
            <a:endParaRPr lang="nl-NL" sz="2500" dirty="0" smtClean="0"/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718444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 gaan nu kijken naar overlopende posten: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1000" y="1930401"/>
            <a:ext cx="8893002" cy="4110962"/>
          </a:xfrm>
        </p:spPr>
        <p:txBody>
          <a:bodyPr>
            <a:normAutofit fontScale="92500" lnSpcReduction="20000"/>
          </a:bodyPr>
          <a:lstStyle/>
          <a:p>
            <a:r>
              <a:rPr lang="nl-NL" sz="2500" dirty="0" smtClean="0"/>
              <a:t>We hadden al:</a:t>
            </a:r>
          </a:p>
          <a:p>
            <a:r>
              <a:rPr lang="nl-NL" sz="2500" dirty="0"/>
              <a:t>Baten = ontvangsten – nog te ontvangen bedragen begin balans + vooruit ontvangen bedragen begin balans. </a:t>
            </a:r>
          </a:p>
          <a:p>
            <a:r>
              <a:rPr lang="nl-NL" sz="2500" dirty="0" smtClean="0"/>
              <a:t>Stel nu dat we op de eindbalans hebben: vooruit ontvangen bedragen.</a:t>
            </a:r>
          </a:p>
          <a:p>
            <a:r>
              <a:rPr lang="nl-NL" sz="2500" dirty="0" smtClean="0"/>
              <a:t>We hebben dus dit jaar al geld ontvangen, wat we eigenlijk volgend jaar hadden moeten krijgen. Deze ontvangsten horen dus niet bij de baten van dit jaar maar van volgend jaar.</a:t>
            </a:r>
          </a:p>
          <a:p>
            <a:r>
              <a:rPr lang="nl-NL" sz="2500" dirty="0" smtClean="0"/>
              <a:t>Dit creëert de regel:</a:t>
            </a:r>
          </a:p>
          <a:p>
            <a:r>
              <a:rPr lang="nl-NL" sz="2500" dirty="0" smtClean="0"/>
              <a:t>Baten = ontvangsten – nog te ontvangen bedragen begin balans + vooruit ontvangen bedragen begin balans – vooruit ontvangen bedragen eindbalans.</a:t>
            </a:r>
          </a:p>
          <a:p>
            <a:endParaRPr lang="nl-NL" sz="2500" dirty="0" smtClean="0"/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4250033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 gaan nu kijken naar overlopende posten: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1000" y="1930400"/>
            <a:ext cx="8893002" cy="5016499"/>
          </a:xfrm>
        </p:spPr>
        <p:txBody>
          <a:bodyPr>
            <a:normAutofit fontScale="92500" lnSpcReduction="10000"/>
          </a:bodyPr>
          <a:lstStyle/>
          <a:p>
            <a:r>
              <a:rPr lang="nl-NL" sz="2500" dirty="0" smtClean="0"/>
              <a:t>We hadden al:</a:t>
            </a:r>
          </a:p>
          <a:p>
            <a:r>
              <a:rPr lang="nl-NL" sz="2500" dirty="0"/>
              <a:t>Baten = ontvangsten – nog te ontvangen bedragen begin balans + vooruit ontvangen bedragen begin balans – vooruit ontvangen </a:t>
            </a:r>
            <a:r>
              <a:rPr lang="nl-NL" sz="2500" dirty="0" smtClean="0"/>
              <a:t>bedragen eind balans..</a:t>
            </a:r>
            <a:endParaRPr lang="nl-NL" sz="2500" dirty="0"/>
          </a:p>
          <a:p>
            <a:r>
              <a:rPr lang="nl-NL" sz="2500" dirty="0" smtClean="0"/>
              <a:t>Stel nu dat we op de eindbalans hebben: nog te ontvangen bedragen.</a:t>
            </a:r>
          </a:p>
          <a:p>
            <a:r>
              <a:rPr lang="nl-NL" sz="2500" dirty="0" smtClean="0"/>
              <a:t>We hebben dus dit jaar minder gekregen dan we hadden moeten krijgen, dit geld wat we nog niet hebben ontvangen, hoort wel bij de baten van dit jaar.</a:t>
            </a:r>
          </a:p>
          <a:p>
            <a:r>
              <a:rPr lang="nl-NL" sz="2500" dirty="0" smtClean="0"/>
              <a:t>Dit creëert de regel:</a:t>
            </a:r>
          </a:p>
          <a:p>
            <a:r>
              <a:rPr lang="nl-NL" sz="2500" dirty="0" smtClean="0"/>
              <a:t>Baten = ontvangsten – nog te ontvangen bedragen begin balans + vooruit ontvangen bedragen begin balans – vooruit ontvangen bedragen eind balans + nog te ontvangen bedragen eind balans</a:t>
            </a:r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490128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101600"/>
            <a:ext cx="9274002" cy="1828800"/>
          </a:xfrm>
        </p:spPr>
        <p:txBody>
          <a:bodyPr/>
          <a:lstStyle/>
          <a:p>
            <a:r>
              <a:rPr lang="nl-NL" dirty="0" smtClean="0"/>
              <a:t>Aantal oefenvragen: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7000" y="723900"/>
            <a:ext cx="9677400" cy="5791199"/>
          </a:xfrm>
        </p:spPr>
        <p:txBody>
          <a:bodyPr>
            <a:normAutofit/>
          </a:bodyPr>
          <a:lstStyle/>
          <a:p>
            <a:r>
              <a:rPr lang="nl-NL" sz="2500" dirty="0" smtClean="0"/>
              <a:t>Beginbalans: nog te ontvangen contributie 200</a:t>
            </a:r>
          </a:p>
          <a:p>
            <a:r>
              <a:rPr lang="nl-NL" sz="2500" dirty="0" smtClean="0"/>
              <a:t>Eindbalans: nog te ontvangen contributie 400</a:t>
            </a:r>
          </a:p>
          <a:p>
            <a:r>
              <a:rPr lang="nl-NL" sz="2500" dirty="0" smtClean="0"/>
              <a:t>Ontvangsten/uitgaven: ontvangen contributie 5000.</a:t>
            </a:r>
          </a:p>
          <a:p>
            <a:r>
              <a:rPr lang="nl-NL" sz="2500" dirty="0" smtClean="0"/>
              <a:t>Bereken de contributiebaten.</a:t>
            </a:r>
          </a:p>
          <a:p>
            <a:r>
              <a:rPr lang="nl-NL" sz="2500" dirty="0"/>
              <a:t>Beginbalans: </a:t>
            </a:r>
            <a:r>
              <a:rPr lang="nl-NL" sz="2500" dirty="0" smtClean="0"/>
              <a:t>vooruit ontvangen contributie 500</a:t>
            </a:r>
            <a:endParaRPr lang="nl-NL" sz="2500" dirty="0"/>
          </a:p>
          <a:p>
            <a:r>
              <a:rPr lang="nl-NL" sz="2500" dirty="0"/>
              <a:t>Eindbalans: </a:t>
            </a:r>
            <a:r>
              <a:rPr lang="nl-NL" sz="2500" dirty="0" smtClean="0"/>
              <a:t>vooruit </a:t>
            </a:r>
            <a:r>
              <a:rPr lang="nl-NL" sz="2500" dirty="0"/>
              <a:t>ontvangen contributie </a:t>
            </a:r>
            <a:r>
              <a:rPr lang="nl-NL" sz="2500" dirty="0" smtClean="0"/>
              <a:t>800</a:t>
            </a:r>
            <a:endParaRPr lang="nl-NL" sz="2500" dirty="0"/>
          </a:p>
          <a:p>
            <a:r>
              <a:rPr lang="nl-NL" sz="2500" dirty="0"/>
              <a:t>Ontvangsten/uitgaven: ontvangen contributie 5000.</a:t>
            </a:r>
          </a:p>
          <a:p>
            <a:r>
              <a:rPr lang="nl-NL" sz="2500" dirty="0"/>
              <a:t>Bereken de contributiebaten.</a:t>
            </a:r>
          </a:p>
          <a:p>
            <a:endParaRPr lang="nl-NL" sz="2500" dirty="0"/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64494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101600"/>
            <a:ext cx="9274002" cy="1828800"/>
          </a:xfrm>
        </p:spPr>
        <p:txBody>
          <a:bodyPr/>
          <a:lstStyle/>
          <a:p>
            <a:r>
              <a:rPr lang="nl-NL" dirty="0" smtClean="0"/>
              <a:t>Aantal oefenvragen: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7000" y="723900"/>
            <a:ext cx="9677400" cy="5791199"/>
          </a:xfrm>
        </p:spPr>
        <p:txBody>
          <a:bodyPr>
            <a:normAutofit/>
          </a:bodyPr>
          <a:lstStyle/>
          <a:p>
            <a:r>
              <a:rPr lang="nl-NL" sz="2500" dirty="0" smtClean="0"/>
              <a:t>We hebben 5000 euro ontvangen, 200 euro daarvan is van vorige jaar dus 5000-200=4800. </a:t>
            </a:r>
          </a:p>
          <a:p>
            <a:r>
              <a:rPr lang="nl-NL" sz="2500" dirty="0" smtClean="0"/>
              <a:t>we hebben 400 euro te weinig ontvangen dan we hadden moeten ontvangen = 4800 + 400 = 5200</a:t>
            </a:r>
            <a:endParaRPr lang="nl-NL" sz="2500" dirty="0"/>
          </a:p>
          <a:p>
            <a:r>
              <a:rPr lang="nl-NL" sz="2500" dirty="0" smtClean="0"/>
              <a:t>Bereken de contributiebaten.</a:t>
            </a:r>
          </a:p>
          <a:p>
            <a:r>
              <a:rPr lang="nl-NL" sz="2500" dirty="0" smtClean="0"/>
              <a:t>We hebben 5000 euro ontvangen, 500 euro is vorig jaar ontvangen wat baten van dit jaar waren dus 5000 + 500 = 5500.</a:t>
            </a:r>
          </a:p>
          <a:p>
            <a:r>
              <a:rPr lang="nl-NL" sz="2500" dirty="0" smtClean="0"/>
              <a:t>We hebben 800 al ontvangen voor volgend jaar, dat zijn dus ontvangsten die niet horen bij de baten van dit jaar. Dus 5500 – 800 = 4700.</a:t>
            </a:r>
          </a:p>
          <a:p>
            <a:endParaRPr lang="nl-NL" sz="2500" dirty="0"/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233110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Stel de regel op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7800" y="1333500"/>
            <a:ext cx="9804400" cy="4657063"/>
          </a:xfrm>
        </p:spPr>
        <p:txBody>
          <a:bodyPr>
            <a:normAutofit lnSpcReduction="10000"/>
          </a:bodyPr>
          <a:lstStyle/>
          <a:p>
            <a:r>
              <a:rPr lang="nl-NL" sz="2500" dirty="0" smtClean="0"/>
              <a:t>Neem de volgende regel over en zet op de … een + of een –</a:t>
            </a:r>
          </a:p>
          <a:p>
            <a:r>
              <a:rPr lang="nl-NL" sz="2500" dirty="0" smtClean="0"/>
              <a:t>Baten = ontvangsten .. Vooruit ontvangen bedragen begin balans … nog te ontvangen bedragen begin balans						   … vooruit ontvangen bedragen eind balans								  …  nog te ontvangen bedragen eind balans.</a:t>
            </a:r>
          </a:p>
          <a:p>
            <a:endParaRPr lang="nl-NL" sz="2500" dirty="0"/>
          </a:p>
          <a:p>
            <a:r>
              <a:rPr lang="nl-NL" sz="2500" dirty="0" smtClean="0"/>
              <a:t>Lasten = uitgaven … vooruit betaalde bedragen begin balans 	      … nog te betalen bedragen begin balans								  … vooruit betaalde bedragen eind balans								  … nog te betalen bedragen eind balans</a:t>
            </a:r>
          </a:p>
          <a:p>
            <a:r>
              <a:rPr lang="nl-NL" sz="2500" dirty="0" smtClean="0"/>
              <a:t>5 minuten de tijd</a:t>
            </a:r>
          </a:p>
        </p:txBody>
      </p:sp>
      <p:sp>
        <p:nvSpPr>
          <p:cNvPr id="4" name="Ovaal 3"/>
          <p:cNvSpPr/>
          <p:nvPr/>
        </p:nvSpPr>
        <p:spPr>
          <a:xfrm>
            <a:off x="7352234" y="4346174"/>
            <a:ext cx="2629970" cy="2139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7352234" y="4346174"/>
            <a:ext cx="2629970" cy="2139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7352234" y="4346173"/>
            <a:ext cx="2629970" cy="2139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7352234" y="4346172"/>
            <a:ext cx="2629970" cy="2139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7352234" y="4346171"/>
            <a:ext cx="2629970" cy="2139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7352234" y="4346171"/>
            <a:ext cx="2629970" cy="2139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7352234" y="4346171"/>
            <a:ext cx="2629970" cy="2139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7352234" y="4346170"/>
            <a:ext cx="2629970" cy="2139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7352234" y="4346169"/>
            <a:ext cx="2629970" cy="2139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7352234" y="4346168"/>
            <a:ext cx="2629970" cy="2139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7352233" y="4356112"/>
            <a:ext cx="2629970" cy="2139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7352233" y="4394884"/>
            <a:ext cx="2629970" cy="2139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7352232" y="4356106"/>
            <a:ext cx="2629970" cy="2139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7352230" y="4356100"/>
            <a:ext cx="2629970" cy="2139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7352230" y="4394884"/>
            <a:ext cx="2629970" cy="2139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90196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Stel de regel op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7800" y="1333500"/>
            <a:ext cx="9804400" cy="465706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Baten = ontvangsten </a:t>
            </a:r>
            <a:r>
              <a:rPr lang="nl-NL" sz="2500" b="1" dirty="0" smtClean="0"/>
              <a:t>+</a:t>
            </a:r>
            <a:r>
              <a:rPr lang="nl-NL" sz="2500" dirty="0" smtClean="0"/>
              <a:t> Vooruit ontvangen bedragen begin balans</a:t>
            </a:r>
          </a:p>
          <a:p>
            <a:r>
              <a:rPr lang="nl-NL" sz="2500" b="1" dirty="0" smtClean="0"/>
              <a:t>-</a:t>
            </a:r>
            <a:r>
              <a:rPr lang="nl-NL" sz="2500" dirty="0" smtClean="0"/>
              <a:t> nog te ontvangen bedragen begin balans						   </a:t>
            </a:r>
          </a:p>
          <a:p>
            <a:r>
              <a:rPr lang="nl-NL" sz="2500" b="1" dirty="0" smtClean="0"/>
              <a:t>-</a:t>
            </a:r>
            <a:r>
              <a:rPr lang="nl-NL" sz="2500" dirty="0" smtClean="0"/>
              <a:t> vooruit ontvangen bedragen eind balans</a:t>
            </a:r>
          </a:p>
          <a:p>
            <a:r>
              <a:rPr lang="nl-NL" sz="2500" b="1" dirty="0" smtClean="0"/>
              <a:t>+</a:t>
            </a:r>
            <a:r>
              <a:rPr lang="nl-NL" sz="2500" dirty="0" smtClean="0"/>
              <a:t>  nog te ontvangen bedragen eind balans.</a:t>
            </a:r>
          </a:p>
          <a:p>
            <a:endParaRPr lang="nl-NL" sz="2500" dirty="0"/>
          </a:p>
          <a:p>
            <a:r>
              <a:rPr lang="nl-NL" sz="2500" dirty="0" smtClean="0"/>
              <a:t>Lasten = uitgaven + vooruit betaalde bedragen begin balans </a:t>
            </a:r>
          </a:p>
          <a:p>
            <a:r>
              <a:rPr lang="nl-NL" sz="2500" b="1" dirty="0" smtClean="0"/>
              <a:t>-</a:t>
            </a:r>
            <a:r>
              <a:rPr lang="nl-NL" sz="2500" dirty="0" smtClean="0"/>
              <a:t> nog te betalen bedragen begin balans</a:t>
            </a:r>
          </a:p>
          <a:p>
            <a:r>
              <a:rPr lang="nl-NL" sz="2500" b="1" dirty="0" smtClean="0"/>
              <a:t>-</a:t>
            </a:r>
            <a:r>
              <a:rPr lang="nl-NL" sz="2500" dirty="0" smtClean="0"/>
              <a:t> vooruit betaalde </a:t>
            </a:r>
            <a:r>
              <a:rPr lang="nl-NL" sz="2500" smtClean="0"/>
              <a:t>bedragen eind </a:t>
            </a:r>
            <a:r>
              <a:rPr lang="nl-NL" sz="2500" dirty="0" smtClean="0"/>
              <a:t>balans	</a:t>
            </a:r>
          </a:p>
          <a:p>
            <a:r>
              <a:rPr lang="nl-NL" sz="2500" b="1" dirty="0" smtClean="0"/>
              <a:t>+</a:t>
            </a:r>
            <a:r>
              <a:rPr lang="nl-NL" sz="2500" dirty="0" smtClean="0"/>
              <a:t> nog te betalen bedragen eind balans</a:t>
            </a:r>
          </a:p>
        </p:txBody>
      </p:sp>
    </p:spTree>
    <p:extLst>
      <p:ext uri="{BB962C8B-B14F-4D97-AF65-F5344CB8AC3E}">
        <p14:creationId xmlns:p14="http://schemas.microsoft.com/office/powerpoint/2010/main" val="1757128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Nog tijd over vandaag?</a:t>
            </a:r>
          </a:p>
          <a:p>
            <a:r>
              <a:rPr lang="nl-NL" sz="2500" dirty="0" smtClean="0"/>
              <a:t>Maak opgave 66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93960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Belangrijk info! (daarom uitroepteken)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65484" y="1407695"/>
            <a:ext cx="8708518" cy="4633667"/>
          </a:xfrm>
        </p:spPr>
        <p:txBody>
          <a:bodyPr>
            <a:noAutofit/>
          </a:bodyPr>
          <a:lstStyle/>
          <a:p>
            <a:r>
              <a:rPr lang="nl-NL" sz="2500" dirty="0" smtClean="0"/>
              <a:t>Onderaan bladzijde 70:</a:t>
            </a:r>
          </a:p>
          <a:p>
            <a:r>
              <a:rPr lang="nl-NL" sz="2500" dirty="0" smtClean="0"/>
              <a:t>Maak een tijdlijn!, lukt dit nog niet altijd ga hiermee weer oefenen!</a:t>
            </a:r>
          </a:p>
          <a:p>
            <a:r>
              <a:rPr lang="nl-NL" sz="2500" dirty="0" smtClean="0"/>
              <a:t>Baten-lasten moet je toerekenen aan de juiste periode </a:t>
            </a:r>
          </a:p>
          <a:p>
            <a:r>
              <a:rPr lang="nl-NL" sz="2500" dirty="0" smtClean="0"/>
              <a:t>Ontvangsten-uitgaven worden altijd geboekt in het jaar dat ze hebben plaatsgevonden.</a:t>
            </a:r>
          </a:p>
          <a:p>
            <a:endParaRPr lang="nl-NL" sz="2500" dirty="0"/>
          </a:p>
          <a:p>
            <a:r>
              <a:rPr lang="nl-NL" sz="2500" dirty="0" smtClean="0"/>
              <a:t>Terug naar voorbeeld van Tijn.</a:t>
            </a:r>
          </a:p>
          <a:p>
            <a:r>
              <a:rPr lang="nl-NL" sz="2500" dirty="0" smtClean="0"/>
              <a:t>De betaling van de boete vind plaats in 2018, dus dit wordt geboekt bij de ontvangsten-uitgaven van 2018.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46813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Periodetoerekeningsstelsel en de balans.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Kasstelsel </a:t>
            </a:r>
            <a:r>
              <a:rPr lang="nl-NL" sz="2500" dirty="0" smtClean="0">
                <a:sym typeface="Wingdings" panose="05000000000000000000" pitchFamily="2" charset="2"/>
              </a:rPr>
              <a:t> ontvangsten uitgaven  alleen ontvangsten uitgaven veranderen de balans.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Periodetoerekeningsstelsel  ontvangsten uitgaven en baten lasten  zowel ontvangsten als uitgaven als baten lasten veranderen de balans.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417758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Maak opgave 59.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91605" y="2150646"/>
            <a:ext cx="4384063" cy="3699298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10 minuten de tijd.</a:t>
            </a:r>
          </a:p>
          <a:p>
            <a:r>
              <a:rPr lang="nl-NL" sz="2500" dirty="0" smtClean="0"/>
              <a:t>Stof voor vandaag is t/m 62). Eerder klaar ga alvast verder! Want alles wat niet af komt wordt huiswerk.</a:t>
            </a:r>
          </a:p>
        </p:txBody>
      </p:sp>
      <p:sp>
        <p:nvSpPr>
          <p:cNvPr id="4" name="Ovaal 3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666705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666705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666705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666705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666705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666704" y="196917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666704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666703" y="196916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666701" y="196916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666701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631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68393"/>
          <a:stretch/>
        </p:blipFill>
        <p:spPr>
          <a:xfrm>
            <a:off x="0" y="1"/>
            <a:ext cx="10769600" cy="21717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44179"/>
          <a:stretch/>
        </p:blipFill>
        <p:spPr>
          <a:xfrm>
            <a:off x="0" y="1"/>
            <a:ext cx="10769600" cy="383540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19226"/>
          <a:stretch/>
        </p:blipFill>
        <p:spPr>
          <a:xfrm>
            <a:off x="0" y="1"/>
            <a:ext cx="10769600" cy="554990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11092"/>
          <a:stretch/>
        </p:blipFill>
        <p:spPr>
          <a:xfrm>
            <a:off x="0" y="1"/>
            <a:ext cx="10769600" cy="610870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769600" cy="687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729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Maak opgave 60.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91605" y="2150646"/>
            <a:ext cx="4384063" cy="3699298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10 minuten de tijd.</a:t>
            </a:r>
          </a:p>
          <a:p>
            <a:r>
              <a:rPr lang="nl-NL" sz="2500" dirty="0" smtClean="0"/>
              <a:t>Stof voor vandaag is t/m 62). Eerder klaar ga alvast verder! Want alles wat niet af komt wordt huiswerk.</a:t>
            </a:r>
          </a:p>
        </p:txBody>
      </p:sp>
      <p:sp>
        <p:nvSpPr>
          <p:cNvPr id="4" name="Ovaal 3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666705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666705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666705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666705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666705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666704" y="196917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666704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666703" y="196916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666701" y="196916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666701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51952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49766"/>
          <a:stretch/>
        </p:blipFill>
        <p:spPr>
          <a:xfrm>
            <a:off x="0" y="23020"/>
            <a:ext cx="12192000" cy="203438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30950"/>
          <a:stretch/>
        </p:blipFill>
        <p:spPr>
          <a:xfrm>
            <a:off x="0" y="23020"/>
            <a:ext cx="12192000" cy="279638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20601"/>
          <a:stretch/>
        </p:blipFill>
        <p:spPr>
          <a:xfrm>
            <a:off x="0" y="23020"/>
            <a:ext cx="12192000" cy="321548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11821"/>
          <a:stretch/>
        </p:blipFill>
        <p:spPr>
          <a:xfrm>
            <a:off x="0" y="23020"/>
            <a:ext cx="12192000" cy="357108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020"/>
            <a:ext cx="12192000" cy="4049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428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Maak opgave 61.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91605" y="2150646"/>
            <a:ext cx="4384063" cy="3699298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10 minuten de tijd.</a:t>
            </a:r>
          </a:p>
          <a:p>
            <a:r>
              <a:rPr lang="nl-NL" sz="2500" dirty="0" smtClean="0"/>
              <a:t>Stof voor vandaag is t/m 62). Eerder klaar ga alvast verder! Want alles wat niet af komt wordt huiswerk.</a:t>
            </a:r>
          </a:p>
        </p:txBody>
      </p:sp>
      <p:sp>
        <p:nvSpPr>
          <p:cNvPr id="4" name="Ovaal 3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666705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666705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666705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666705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666705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666704" y="196917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666704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666703" y="196916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666701" y="196916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666701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90363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1699</TotalTime>
  <Words>1173</Words>
  <Application>Microsoft Office PowerPoint</Application>
  <PresentationFormat>Breedbeeld</PresentationFormat>
  <Paragraphs>221</Paragraphs>
  <Slides>29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29</vt:i4>
      </vt:variant>
    </vt:vector>
  </HeadingPairs>
  <TitlesOfParts>
    <vt:vector size="35" baseType="lpstr">
      <vt:lpstr>Arial</vt:lpstr>
      <vt:lpstr>Calibri</vt:lpstr>
      <vt:lpstr>Trebuchet MS</vt:lpstr>
      <vt:lpstr>Wingdings</vt:lpstr>
      <vt:lpstr>Wingdings 3</vt:lpstr>
      <vt:lpstr>Facet</vt:lpstr>
      <vt:lpstr>Beste ath 4. </vt:lpstr>
      <vt:lpstr>Programma aankomende 2 lessen .</vt:lpstr>
      <vt:lpstr>Belangrijk info! (daarom uitroepteken)</vt:lpstr>
      <vt:lpstr>Periodetoerekeningsstelsel en de balans.</vt:lpstr>
      <vt:lpstr>Maak opgave 59.</vt:lpstr>
      <vt:lpstr>PowerPoint-presentatie</vt:lpstr>
      <vt:lpstr>Maak opgave 60.</vt:lpstr>
      <vt:lpstr>PowerPoint-presentatie</vt:lpstr>
      <vt:lpstr>Maak opgave 61.</vt:lpstr>
      <vt:lpstr>PowerPoint-presentatie</vt:lpstr>
      <vt:lpstr>Maak opgave 62.</vt:lpstr>
      <vt:lpstr>PowerPoint-presentatie</vt:lpstr>
      <vt:lpstr>PowerPoint-presentatie</vt:lpstr>
      <vt:lpstr>PowerPoint-presentatie</vt:lpstr>
      <vt:lpstr>Les 2: van ontvangsten en uitgaven naar baten en lasten. (63 tm 65)</vt:lpstr>
      <vt:lpstr>Maak opgave 63.</vt:lpstr>
      <vt:lpstr>PowerPoint-presentatie</vt:lpstr>
      <vt:lpstr>Maak opgave 64 en 65.</vt:lpstr>
      <vt:lpstr>PowerPoint-presentatie</vt:lpstr>
      <vt:lpstr>hoe maken van de ontvangsten/balansen  baten en lasten.</vt:lpstr>
      <vt:lpstr>We gaan nu kijken naar overlopende posten:</vt:lpstr>
      <vt:lpstr>We gaan nu kijken naar overlopende posten:</vt:lpstr>
      <vt:lpstr>We gaan nu kijken naar overlopende posten:</vt:lpstr>
      <vt:lpstr>We gaan nu kijken naar overlopende posten:</vt:lpstr>
      <vt:lpstr>Aantal oefenvragen:</vt:lpstr>
      <vt:lpstr>Aantal oefenvragen:</vt:lpstr>
      <vt:lpstr>Stel de regel op</vt:lpstr>
      <vt:lpstr>Stel de regel op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Bas Jacobs</dc:creator>
  <cp:lastModifiedBy>Bas Jacobs</cp:lastModifiedBy>
  <cp:revision>181</cp:revision>
  <dcterms:created xsi:type="dcterms:W3CDTF">2017-01-22T09:51:43Z</dcterms:created>
  <dcterms:modified xsi:type="dcterms:W3CDTF">2018-05-18T10:04:32Z</dcterms:modified>
</cp:coreProperties>
</file>